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645" r:id="rId2"/>
    <p:sldId id="647" r:id="rId3"/>
    <p:sldId id="648" r:id="rId4"/>
    <p:sldId id="649" r:id="rId5"/>
    <p:sldId id="650" r:id="rId6"/>
    <p:sldId id="651" r:id="rId7"/>
    <p:sldId id="653" r:id="rId8"/>
    <p:sldId id="646" r:id="rId9"/>
    <p:sldId id="652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943" autoAdjust="0"/>
    <p:restoredTop sz="93819" autoAdjust="0"/>
  </p:normalViewPr>
  <p:slideViewPr>
    <p:cSldViewPr>
      <p:cViewPr varScale="1">
        <p:scale>
          <a:sx n="123" d="100"/>
          <a:sy n="123" d="100"/>
        </p:scale>
        <p:origin x="-53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April 20,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512.04150v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512.04150v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places.csail.mit.edu/dem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Weakly Supervised Learning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71600" y="4509120"/>
            <a:ext cx="6400800" cy="112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Sungjoon Choi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9512" y="5373216"/>
            <a:ext cx="86409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Learning Deep Features for Discriminative Localization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Bolei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Zhou, Aditya Khosla,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Agata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Lapedriza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Aude Oliva, Antonio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Torralba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Computer Science and Artificial Intelligence Laboratory, MIT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649156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Based on Junho Cho’s slide (@PIL SNU)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Weakly Supervised Object 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8670" y="140348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Usually </a:t>
            </a:r>
            <a:r>
              <a:rPr kumimoji="1" lang="en-US" altLang="ko-KR" b="1" dirty="0"/>
              <a:t>supervised learning</a:t>
            </a:r>
            <a:r>
              <a:rPr kumimoji="1" lang="en-US" altLang="ko-KR" dirty="0"/>
              <a:t> of localization is </a:t>
            </a:r>
            <a:r>
              <a:rPr kumimoji="1" lang="en-US" altLang="ko-KR" b="1" dirty="0"/>
              <a:t>annotated with bounding box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17"/>
          <a:stretch/>
        </p:blipFill>
        <p:spPr>
          <a:xfrm>
            <a:off x="114383" y="3400424"/>
            <a:ext cx="4876717" cy="22886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8670" y="1988840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What if </a:t>
            </a:r>
            <a:r>
              <a:rPr kumimoji="1" lang="en-US" altLang="ko-KR" b="1" dirty="0"/>
              <a:t>localization is possible with image </a:t>
            </a:r>
            <a:r>
              <a:rPr kumimoji="1" lang="en-US" altLang="ko-KR" b="1" dirty="0" smtClean="0"/>
              <a:t>label</a:t>
            </a:r>
            <a:r>
              <a:rPr kumimoji="1" lang="en-US" altLang="ko-KR" dirty="0" smtClean="0"/>
              <a:t> without </a:t>
            </a:r>
            <a:r>
              <a:rPr kumimoji="1" lang="en-US" altLang="ko-KR" dirty="0"/>
              <a:t>bounding box annotations?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712" y="3356992"/>
            <a:ext cx="3444493" cy="237626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048093" y="4244330"/>
            <a:ext cx="475937" cy="576064"/>
          </a:xfrm>
          <a:prstGeom prst="rightArrow">
            <a:avLst>
              <a:gd name="adj1" fmla="val 50000"/>
              <a:gd name="adj2" fmla="val 620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189" y="5771856"/>
            <a:ext cx="480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4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Localization task (ILSVRC)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0520" y="1391402"/>
            <a:ext cx="5111560" cy="168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and </a:t>
            </a: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localize</a:t>
            </a:r>
            <a:r>
              <a:rPr kumimoji="1" lang="en-US" altLang="ko-KR" sz="2000" dirty="0">
                <a:solidFill>
                  <a:srgbClr val="CC0000"/>
                </a:solidFill>
                <a:cs typeface="Meiryo UI" pitchFamily="34" charset="-128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its position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ILSVRC LOC: 1000 classes and each object annotated with bounding box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Predict 5 class labels and 5 bounding boxes for each class label.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0520" y="3263610"/>
            <a:ext cx="8640960" cy="275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prstClr val="black"/>
              </a:buClr>
              <a:buSzPct val="100000"/>
            </a:pP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Supervised localization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(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, Deep Residual Net)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Per-class regression for each class.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learn a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bounding box regressor (4D vector: x,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y,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w,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h)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for each class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Train image-level classifier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to predict class labels of an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prstClr val="black"/>
                </a:solidFill>
                <a:cs typeface="Meiryo UI" pitchFamily="34" charset="-128"/>
              </a:rPr>
              <a:t>then localization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by predicting bounding boxes based on the predicted classes.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Pre-train networks for ImageNet classification and then fine-tune for localization.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072" y="1497212"/>
            <a:ext cx="3743408" cy="15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3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224" y="1700808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Localization by </a:t>
            </a:r>
            <a:r>
              <a:rPr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classification model 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(AlexNet) </a:t>
            </a:r>
            <a:endParaRPr lang="ko-KR" altLang="en-US" sz="20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map with </a:t>
            </a:r>
            <a:r>
              <a:rPr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Fully Convolutional Network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 instead single classification.</a:t>
            </a:r>
          </a:p>
        </p:txBody>
      </p:sp>
      <p:sp>
        <p:nvSpPr>
          <p:cNvPr id="11" name="object 3"/>
          <p:cNvSpPr/>
          <p:nvPr/>
        </p:nvSpPr>
        <p:spPr>
          <a:xfrm>
            <a:off x="425819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425819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5"/>
          <p:cNvSpPr/>
          <p:nvPr/>
        </p:nvSpPr>
        <p:spPr>
          <a:xfrm>
            <a:off x="4590380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object 6"/>
          <p:cNvSpPr/>
          <p:nvPr/>
        </p:nvSpPr>
        <p:spPr>
          <a:xfrm>
            <a:off x="915481" y="4312487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5" name="object 7"/>
          <p:cNvSpPr/>
          <p:nvPr/>
        </p:nvSpPr>
        <p:spPr>
          <a:xfrm>
            <a:off x="915481" y="4312489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6" name="object 8"/>
          <p:cNvSpPr/>
          <p:nvPr/>
        </p:nvSpPr>
        <p:spPr>
          <a:xfrm>
            <a:off x="1247667" y="4624792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7" name="object 9"/>
          <p:cNvSpPr/>
          <p:nvPr/>
        </p:nvSpPr>
        <p:spPr>
          <a:xfrm>
            <a:off x="1102335" y="5034690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8" name="object 10"/>
          <p:cNvSpPr/>
          <p:nvPr/>
        </p:nvSpPr>
        <p:spPr>
          <a:xfrm>
            <a:off x="1102335" y="50346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9" name="object 11"/>
          <p:cNvSpPr/>
          <p:nvPr/>
        </p:nvSpPr>
        <p:spPr>
          <a:xfrm>
            <a:off x="1206145" y="5132284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12"/>
          <p:cNvSpPr/>
          <p:nvPr/>
        </p:nvSpPr>
        <p:spPr>
          <a:xfrm>
            <a:off x="1662900" y="5034694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13"/>
          <p:cNvSpPr/>
          <p:nvPr/>
        </p:nvSpPr>
        <p:spPr>
          <a:xfrm>
            <a:off x="1766707" y="5132287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14"/>
          <p:cNvSpPr/>
          <p:nvPr/>
        </p:nvSpPr>
        <p:spPr>
          <a:xfrm>
            <a:off x="1766707" y="5171325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15"/>
          <p:cNvSpPr/>
          <p:nvPr/>
        </p:nvSpPr>
        <p:spPr>
          <a:xfrm>
            <a:off x="437964" y="4917578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16"/>
          <p:cNvSpPr/>
          <p:nvPr/>
        </p:nvSpPr>
        <p:spPr>
          <a:xfrm>
            <a:off x="437964" y="4917578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17"/>
          <p:cNvSpPr/>
          <p:nvPr/>
        </p:nvSpPr>
        <p:spPr>
          <a:xfrm>
            <a:off x="541770" y="5015172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8"/>
          <p:cNvSpPr/>
          <p:nvPr/>
        </p:nvSpPr>
        <p:spPr>
          <a:xfrm>
            <a:off x="209587" y="4000185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9"/>
          <p:cNvSpPr/>
          <p:nvPr/>
        </p:nvSpPr>
        <p:spPr>
          <a:xfrm>
            <a:off x="209587" y="4000185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20"/>
          <p:cNvSpPr/>
          <p:nvPr/>
        </p:nvSpPr>
        <p:spPr>
          <a:xfrm>
            <a:off x="707864" y="4468641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21"/>
          <p:cNvSpPr/>
          <p:nvPr/>
        </p:nvSpPr>
        <p:spPr>
          <a:xfrm>
            <a:off x="521010" y="4917578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22"/>
          <p:cNvSpPr/>
          <p:nvPr/>
        </p:nvSpPr>
        <p:spPr>
          <a:xfrm>
            <a:off x="624818" y="5015174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23"/>
          <p:cNvSpPr/>
          <p:nvPr/>
        </p:nvSpPr>
        <p:spPr>
          <a:xfrm>
            <a:off x="624818" y="5132287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24"/>
          <p:cNvSpPr/>
          <p:nvPr/>
        </p:nvSpPr>
        <p:spPr>
          <a:xfrm>
            <a:off x="1932802" y="4468641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25"/>
          <p:cNvSpPr/>
          <p:nvPr/>
        </p:nvSpPr>
        <p:spPr>
          <a:xfrm>
            <a:off x="1932799" y="4468641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26"/>
          <p:cNvSpPr/>
          <p:nvPr/>
        </p:nvSpPr>
        <p:spPr>
          <a:xfrm>
            <a:off x="2264894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27"/>
          <p:cNvSpPr/>
          <p:nvPr/>
        </p:nvSpPr>
        <p:spPr>
          <a:xfrm>
            <a:off x="211965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8"/>
          <p:cNvSpPr/>
          <p:nvPr/>
        </p:nvSpPr>
        <p:spPr>
          <a:xfrm>
            <a:off x="2119656" y="4956617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9"/>
          <p:cNvSpPr/>
          <p:nvPr/>
        </p:nvSpPr>
        <p:spPr>
          <a:xfrm>
            <a:off x="2223373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30"/>
          <p:cNvSpPr/>
          <p:nvPr/>
        </p:nvSpPr>
        <p:spPr>
          <a:xfrm>
            <a:off x="2784025" y="4956617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31"/>
          <p:cNvSpPr/>
          <p:nvPr/>
        </p:nvSpPr>
        <p:spPr>
          <a:xfrm>
            <a:off x="2887929" y="5054212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32"/>
          <p:cNvSpPr/>
          <p:nvPr/>
        </p:nvSpPr>
        <p:spPr>
          <a:xfrm>
            <a:off x="2887929" y="517132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33"/>
          <p:cNvSpPr/>
          <p:nvPr/>
        </p:nvSpPr>
        <p:spPr>
          <a:xfrm>
            <a:off x="309554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34"/>
          <p:cNvSpPr/>
          <p:nvPr/>
        </p:nvSpPr>
        <p:spPr>
          <a:xfrm>
            <a:off x="309554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35"/>
          <p:cNvSpPr/>
          <p:nvPr/>
        </p:nvSpPr>
        <p:spPr>
          <a:xfrm>
            <a:off x="3427731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36"/>
          <p:cNvSpPr/>
          <p:nvPr/>
        </p:nvSpPr>
        <p:spPr>
          <a:xfrm>
            <a:off x="328230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37"/>
          <p:cNvSpPr/>
          <p:nvPr/>
        </p:nvSpPr>
        <p:spPr>
          <a:xfrm>
            <a:off x="3282304" y="4956617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8"/>
          <p:cNvSpPr/>
          <p:nvPr/>
        </p:nvSpPr>
        <p:spPr>
          <a:xfrm>
            <a:off x="3386207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9"/>
          <p:cNvSpPr/>
          <p:nvPr/>
        </p:nvSpPr>
        <p:spPr>
          <a:xfrm>
            <a:off x="3946676" y="4956617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40"/>
          <p:cNvSpPr/>
          <p:nvPr/>
        </p:nvSpPr>
        <p:spPr>
          <a:xfrm>
            <a:off x="4050576" y="5054212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41"/>
          <p:cNvSpPr/>
          <p:nvPr/>
        </p:nvSpPr>
        <p:spPr>
          <a:xfrm>
            <a:off x="4050576" y="517132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42"/>
          <p:cNvSpPr/>
          <p:nvPr/>
        </p:nvSpPr>
        <p:spPr>
          <a:xfrm>
            <a:off x="5768431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45"/>
          <p:cNvSpPr/>
          <p:nvPr/>
        </p:nvSpPr>
        <p:spPr>
          <a:xfrm>
            <a:off x="6134628" y="4682607"/>
            <a:ext cx="103983" cy="388861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46"/>
          <p:cNvSpPr/>
          <p:nvPr/>
        </p:nvSpPr>
        <p:spPr>
          <a:xfrm>
            <a:off x="5421055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37844" y="55917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C</a:t>
            </a:r>
            <a:r>
              <a:rPr sz="1350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312788" y="5063370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6269921" y="4340287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6304962" y="3942521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76368" y="3784904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53912" y="4134620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6436" y="351281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33708" y="3294221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61" name="object 53"/>
          <p:cNvSpPr txBox="1"/>
          <p:nvPr/>
        </p:nvSpPr>
        <p:spPr>
          <a:xfrm>
            <a:off x="4707069" y="585185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Fully Connected layers:</a:t>
            </a:r>
          </a:p>
          <a:p>
            <a:pPr marL="9525"/>
            <a:r>
              <a:rPr lang="en-US" sz="1350" b="1" spc="-23" dirty="0">
                <a:solidFill>
                  <a:srgbClr val="FF0000"/>
                </a:solidFill>
                <a:cs typeface="Calibri"/>
              </a:rPr>
              <a:t>	</a:t>
            </a:r>
            <a:r>
              <a:rPr lang="en-US" sz="1350" b="1" spc="-23" dirty="0" smtClean="0">
                <a:solidFill>
                  <a:srgbClr val="FF0000"/>
                </a:solidFill>
                <a:cs typeface="Calibri"/>
              </a:rPr>
              <a:t>Can be considered as 1x1 convolution</a:t>
            </a:r>
            <a:endParaRPr sz="135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62" name="object 53"/>
          <p:cNvSpPr txBox="1"/>
          <p:nvPr/>
        </p:nvSpPr>
        <p:spPr>
          <a:xfrm>
            <a:off x="195445" y="5708767"/>
            <a:ext cx="692649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Image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47756" y="4486638"/>
            <a:ext cx="494236" cy="2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ko-KR" sz="1200" dirty="0" smtClean="0">
                <a:solidFill>
                  <a:prstClr val="black"/>
                </a:solidFill>
              </a:rPr>
              <a:t>…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9903" y="4836816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92668" y="5180815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64689" y="432182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17643" y="4322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34525" y="4386680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05082" y="4129344"/>
            <a:ext cx="644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403888" y="3743371"/>
            <a:ext cx="3817784" cy="1732398"/>
            <a:chOff x="5498488" y="3881839"/>
            <a:chExt cx="3817784" cy="1732398"/>
          </a:xfrm>
        </p:grpSpPr>
        <p:grpSp>
          <p:nvGrpSpPr>
            <p:cNvPr id="71" name="그룹 70"/>
            <p:cNvGrpSpPr/>
            <p:nvPr/>
          </p:nvGrpSpPr>
          <p:grpSpPr>
            <a:xfrm>
              <a:off x="5498488" y="3881839"/>
              <a:ext cx="3817784" cy="1732398"/>
              <a:chOff x="5498488" y="3881839"/>
              <a:chExt cx="3817784" cy="1732398"/>
            </a:xfrm>
          </p:grpSpPr>
          <p:sp>
            <p:nvSpPr>
              <p:cNvPr id="75" name="object 42"/>
              <p:cNvSpPr/>
              <p:nvPr/>
            </p:nvSpPr>
            <p:spPr>
              <a:xfrm>
                <a:off x="6291394" y="4932760"/>
                <a:ext cx="685650" cy="12056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bject 46"/>
              <p:cNvSpPr/>
              <p:nvPr/>
            </p:nvSpPr>
            <p:spPr>
              <a:xfrm>
                <a:off x="5498488" y="4928382"/>
                <a:ext cx="693535" cy="116248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object 45"/>
              <p:cNvSpPr/>
              <p:nvPr/>
            </p:nvSpPr>
            <p:spPr>
              <a:xfrm>
                <a:off x="7110018" y="4921271"/>
                <a:ext cx="418318" cy="14209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231028">
                    <a:moveTo>
                      <a:pt x="0" y="231028"/>
                    </a:moveTo>
                    <a:lnTo>
                      <a:pt x="57946" y="231028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231028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9655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8" name="직선 화살표 연결선 77"/>
              <p:cNvCxnSpPr/>
              <p:nvPr/>
            </p:nvCxnSpPr>
            <p:spPr>
              <a:xfrm>
                <a:off x="7603503" y="5160305"/>
                <a:ext cx="402941" cy="277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/>
              <p:cNvCxnSpPr/>
              <p:nvPr/>
            </p:nvCxnSpPr>
            <p:spPr>
              <a:xfrm flipV="1">
                <a:off x="7560636" y="4437222"/>
                <a:ext cx="445808" cy="4760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/>
              <p:cNvCxnSpPr/>
              <p:nvPr/>
            </p:nvCxnSpPr>
            <p:spPr>
              <a:xfrm flipV="1">
                <a:off x="7595677" y="4039456"/>
                <a:ext cx="410767" cy="7159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8067083" y="3881839"/>
                <a:ext cx="94161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cat (0.53)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8044627" y="4231555"/>
                <a:ext cx="99738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dog (0.46)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080618" y="4933751"/>
                <a:ext cx="1235654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person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8083383" y="5277750"/>
                <a:ext cx="987650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cup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5617736" y="4671179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39816" y="4672516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097771" y="4663774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1000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6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7" grpId="0"/>
      <p:bldP spid="58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object 3"/>
          <p:cNvSpPr/>
          <p:nvPr/>
        </p:nvSpPr>
        <p:spPr>
          <a:xfrm>
            <a:off x="426003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6" name="object 4"/>
          <p:cNvSpPr/>
          <p:nvPr/>
        </p:nvSpPr>
        <p:spPr>
          <a:xfrm>
            <a:off x="426003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7" name="object 5"/>
          <p:cNvSpPr/>
          <p:nvPr/>
        </p:nvSpPr>
        <p:spPr>
          <a:xfrm>
            <a:off x="4592221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8" name="object 6"/>
          <p:cNvSpPr/>
          <p:nvPr/>
        </p:nvSpPr>
        <p:spPr>
          <a:xfrm>
            <a:off x="917322" y="2253099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9" name="object 7"/>
          <p:cNvSpPr/>
          <p:nvPr/>
        </p:nvSpPr>
        <p:spPr>
          <a:xfrm>
            <a:off x="917322" y="2253101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0" name="object 8"/>
          <p:cNvSpPr/>
          <p:nvPr/>
        </p:nvSpPr>
        <p:spPr>
          <a:xfrm>
            <a:off x="1249508" y="2565404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1" name="object 9"/>
          <p:cNvSpPr/>
          <p:nvPr/>
        </p:nvSpPr>
        <p:spPr>
          <a:xfrm>
            <a:off x="1104176" y="2975302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2" name="object 10"/>
          <p:cNvSpPr/>
          <p:nvPr/>
        </p:nvSpPr>
        <p:spPr>
          <a:xfrm>
            <a:off x="1104176" y="2975302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3" name="object 11"/>
          <p:cNvSpPr/>
          <p:nvPr/>
        </p:nvSpPr>
        <p:spPr>
          <a:xfrm>
            <a:off x="1207986" y="3072896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4" name="object 12"/>
          <p:cNvSpPr/>
          <p:nvPr/>
        </p:nvSpPr>
        <p:spPr>
          <a:xfrm>
            <a:off x="1664741" y="2975306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5" name="object 13"/>
          <p:cNvSpPr/>
          <p:nvPr/>
        </p:nvSpPr>
        <p:spPr>
          <a:xfrm>
            <a:off x="1768548" y="3072899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6" name="object 14"/>
          <p:cNvSpPr/>
          <p:nvPr/>
        </p:nvSpPr>
        <p:spPr>
          <a:xfrm>
            <a:off x="1768548" y="3111937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7" name="object 15"/>
          <p:cNvSpPr/>
          <p:nvPr/>
        </p:nvSpPr>
        <p:spPr>
          <a:xfrm>
            <a:off x="439805" y="2858190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8" name="object 16"/>
          <p:cNvSpPr/>
          <p:nvPr/>
        </p:nvSpPr>
        <p:spPr>
          <a:xfrm>
            <a:off x="439805" y="28581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9" name="object 17"/>
          <p:cNvSpPr/>
          <p:nvPr/>
        </p:nvSpPr>
        <p:spPr>
          <a:xfrm>
            <a:off x="543611" y="2955784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0" name="object 18"/>
          <p:cNvSpPr/>
          <p:nvPr/>
        </p:nvSpPr>
        <p:spPr>
          <a:xfrm>
            <a:off x="211428" y="1940797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1" name="object 19"/>
          <p:cNvSpPr/>
          <p:nvPr/>
        </p:nvSpPr>
        <p:spPr>
          <a:xfrm>
            <a:off x="211428" y="1940797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2" name="object 20"/>
          <p:cNvSpPr/>
          <p:nvPr/>
        </p:nvSpPr>
        <p:spPr>
          <a:xfrm>
            <a:off x="709705" y="2409253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3" name="object 21"/>
          <p:cNvSpPr/>
          <p:nvPr/>
        </p:nvSpPr>
        <p:spPr>
          <a:xfrm>
            <a:off x="522851" y="2858190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4" name="object 22"/>
          <p:cNvSpPr/>
          <p:nvPr/>
        </p:nvSpPr>
        <p:spPr>
          <a:xfrm>
            <a:off x="626659" y="2955786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5" name="object 23"/>
          <p:cNvSpPr/>
          <p:nvPr/>
        </p:nvSpPr>
        <p:spPr>
          <a:xfrm>
            <a:off x="626659" y="3072899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6" name="object 24"/>
          <p:cNvSpPr/>
          <p:nvPr/>
        </p:nvSpPr>
        <p:spPr>
          <a:xfrm>
            <a:off x="1934643" y="2409253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7" name="object 25"/>
          <p:cNvSpPr/>
          <p:nvPr/>
        </p:nvSpPr>
        <p:spPr>
          <a:xfrm>
            <a:off x="1934640" y="2409253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8" name="object 26"/>
          <p:cNvSpPr/>
          <p:nvPr/>
        </p:nvSpPr>
        <p:spPr>
          <a:xfrm>
            <a:off x="2266735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9" name="object 27"/>
          <p:cNvSpPr/>
          <p:nvPr/>
        </p:nvSpPr>
        <p:spPr>
          <a:xfrm>
            <a:off x="212149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0" name="object 28"/>
          <p:cNvSpPr/>
          <p:nvPr/>
        </p:nvSpPr>
        <p:spPr>
          <a:xfrm>
            <a:off x="2121497" y="2897229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1" name="object 29"/>
          <p:cNvSpPr/>
          <p:nvPr/>
        </p:nvSpPr>
        <p:spPr>
          <a:xfrm>
            <a:off x="2225214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2" name="object 30"/>
          <p:cNvSpPr/>
          <p:nvPr/>
        </p:nvSpPr>
        <p:spPr>
          <a:xfrm>
            <a:off x="2785866" y="2897229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3" name="object 31"/>
          <p:cNvSpPr/>
          <p:nvPr/>
        </p:nvSpPr>
        <p:spPr>
          <a:xfrm>
            <a:off x="2889770" y="299482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4" name="object 32"/>
          <p:cNvSpPr/>
          <p:nvPr/>
        </p:nvSpPr>
        <p:spPr>
          <a:xfrm>
            <a:off x="2889770" y="3111940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5" name="object 33"/>
          <p:cNvSpPr/>
          <p:nvPr/>
        </p:nvSpPr>
        <p:spPr>
          <a:xfrm>
            <a:off x="309738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6" name="object 34"/>
          <p:cNvSpPr/>
          <p:nvPr/>
        </p:nvSpPr>
        <p:spPr>
          <a:xfrm>
            <a:off x="309738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7" name="object 35"/>
          <p:cNvSpPr/>
          <p:nvPr/>
        </p:nvSpPr>
        <p:spPr>
          <a:xfrm>
            <a:off x="3429572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8" name="object 36"/>
          <p:cNvSpPr/>
          <p:nvPr/>
        </p:nvSpPr>
        <p:spPr>
          <a:xfrm>
            <a:off x="328414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9" name="object 37"/>
          <p:cNvSpPr/>
          <p:nvPr/>
        </p:nvSpPr>
        <p:spPr>
          <a:xfrm>
            <a:off x="3284145" y="2897229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0" name="object 38"/>
          <p:cNvSpPr/>
          <p:nvPr/>
        </p:nvSpPr>
        <p:spPr>
          <a:xfrm>
            <a:off x="3388048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1" name="object 39"/>
          <p:cNvSpPr/>
          <p:nvPr/>
        </p:nvSpPr>
        <p:spPr>
          <a:xfrm>
            <a:off x="3948517" y="2897229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2" name="object 40"/>
          <p:cNvSpPr/>
          <p:nvPr/>
        </p:nvSpPr>
        <p:spPr>
          <a:xfrm>
            <a:off x="4052417" y="299482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3" name="object 41"/>
          <p:cNvSpPr/>
          <p:nvPr/>
        </p:nvSpPr>
        <p:spPr>
          <a:xfrm>
            <a:off x="4052417" y="3111940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4" name="object 53"/>
          <p:cNvSpPr txBox="1"/>
          <p:nvPr/>
        </p:nvSpPr>
        <p:spPr>
          <a:xfrm>
            <a:off x="1343228" y="35318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b="1" spc="-23" dirty="0" smtClean="0">
                <a:solidFill>
                  <a:prstClr val="black"/>
                </a:solidFill>
                <a:cs typeface="Calibri"/>
              </a:rPr>
              <a:t>Fully C</a:t>
            </a:r>
            <a:r>
              <a:rPr sz="1350" b="1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b="1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b="1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b="1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b="1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-150346" y="114849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435549" y="1234833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7510744" y="2962449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7467877" y="2239366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7502918" y="1841600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974324" y="1683983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951868" y="2033699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987859" y="2735895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990624" y="3079894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334851" y="1567377"/>
            <a:ext cx="921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5" name="object 42"/>
          <p:cNvSpPr/>
          <p:nvPr/>
        </p:nvSpPr>
        <p:spPr>
          <a:xfrm>
            <a:off x="6198635" y="2734904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6" name="object 46"/>
          <p:cNvSpPr/>
          <p:nvPr/>
        </p:nvSpPr>
        <p:spPr>
          <a:xfrm>
            <a:off x="5405729" y="2730526"/>
            <a:ext cx="693535" cy="116248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7" name="object 45"/>
          <p:cNvSpPr/>
          <p:nvPr/>
        </p:nvSpPr>
        <p:spPr>
          <a:xfrm>
            <a:off x="7017259" y="2723415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552905" y="1970744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374985" y="197208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032940" y="1963339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333" y="3784114"/>
            <a:ext cx="4524292" cy="2660065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141460" y="1488107"/>
            <a:ext cx="970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prstClr val="black"/>
                </a:solidFill>
              </a:rPr>
              <a:t>227x227x3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1708" y="1765625"/>
            <a:ext cx="9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rgbClr val="FF0000"/>
                </a:solidFill>
              </a:rPr>
              <a:t>What if? 451x451x3</a:t>
            </a:r>
            <a:endParaRPr kumimoji="1"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157100" y="4683299"/>
            <a:ext cx="87235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281 tiger cat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282 tabby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283 </a:t>
            </a:r>
            <a:r>
              <a:rPr kumimoji="1" lang="en-US" altLang="ko-KR" sz="1050" dirty="0" err="1" smtClean="0">
                <a:solidFill>
                  <a:prstClr val="black"/>
                </a:solidFill>
              </a:rPr>
              <a:t>persian</a:t>
            </a:r>
            <a:endParaRPr kumimoji="1" lang="en-US" altLang="ko-KR" sz="1050" dirty="0" smtClean="0">
              <a:solidFill>
                <a:prstClr val="black"/>
              </a:solidFill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49" y="4700894"/>
            <a:ext cx="3200322" cy="1712694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84549" y="4371625"/>
            <a:ext cx="27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>
                <a:solidFill>
                  <a:prstClr val="black"/>
                </a:solidFill>
              </a:rPr>
              <a:t>Blob(Tensor) sizes</a:t>
            </a:r>
            <a:endParaRPr kumimoji="1"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486257" y="5475411"/>
            <a:ext cx="21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Thus classification CNN already able to localize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291087" y="1177702"/>
            <a:ext cx="5042014" cy="1849945"/>
            <a:chOff x="4300612" y="1291267"/>
            <a:chExt cx="5042014" cy="1849945"/>
          </a:xfrm>
        </p:grpSpPr>
        <p:grpSp>
          <p:nvGrpSpPr>
            <p:cNvPr id="149" name="그룹 148"/>
            <p:cNvGrpSpPr/>
            <p:nvPr/>
          </p:nvGrpSpPr>
          <p:grpSpPr>
            <a:xfrm>
              <a:off x="4300612" y="1845047"/>
              <a:ext cx="3411602" cy="1296165"/>
              <a:chOff x="4229504" y="2165603"/>
              <a:chExt cx="3411602" cy="1296165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4229504" y="2165603"/>
                <a:ext cx="874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13x13x256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2" name="정육면체 151"/>
              <p:cNvSpPr/>
              <p:nvPr/>
            </p:nvSpPr>
            <p:spPr>
              <a:xfrm flipH="1">
                <a:off x="5332567" y="3009888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3" name="정육면체 152"/>
              <p:cNvSpPr/>
              <p:nvPr/>
            </p:nvSpPr>
            <p:spPr>
              <a:xfrm flipH="1">
                <a:off x="6133704" y="3019722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4" name="정육면체 153"/>
              <p:cNvSpPr/>
              <p:nvPr/>
            </p:nvSpPr>
            <p:spPr>
              <a:xfrm flipH="1">
                <a:off x="6942796" y="3009888"/>
                <a:ext cx="480609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5333946" y="2583262"/>
                <a:ext cx="7695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6153522" y="2585593"/>
                <a:ext cx="8448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6864226" y="2591231"/>
                <a:ext cx="776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8x8x1000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8171250" y="1291267"/>
              <a:ext cx="1171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 smtClean="0">
                  <a:solidFill>
                    <a:srgbClr val="FF0000"/>
                  </a:solidFill>
                </a:rPr>
                <a:t>each 8x8 pixel classified as </a:t>
              </a:r>
              <a:endParaRPr kumimoji="1" lang="ko-KR" altLang="en-US" sz="1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12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</a:t>
            </a:r>
            <a:r>
              <a:rPr kumimoji="1" lang="en-US" altLang="ko-KR" dirty="0" smtClean="0"/>
              <a:t>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3086503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 smtClean="0"/>
              <a:t>Convolutional layers can localize objects.</a:t>
            </a:r>
          </a:p>
          <a:p>
            <a:r>
              <a:rPr kumimoji="1" lang="en-US" altLang="ko-KR" dirty="0" smtClean="0"/>
              <a:t>The ability is lost when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fully-connected(fc) layers </a:t>
            </a:r>
            <a:r>
              <a:rPr kumimoji="1" lang="en-US" altLang="ko-KR" dirty="0" smtClean="0"/>
              <a:t>used for classification.</a:t>
            </a:r>
          </a:p>
          <a:p>
            <a:r>
              <a:rPr kumimoji="1" lang="en-US" altLang="ko-KR" dirty="0" smtClean="0"/>
              <a:t>Network in Network and GoogLeNet use fully convolutional network</a:t>
            </a:r>
          </a:p>
          <a:p>
            <a:pPr lvl="1"/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avoid use of fc layers (except last layer) </a:t>
            </a:r>
          </a:p>
          <a:p>
            <a:r>
              <a:rPr kumimoji="1" lang="en-US" altLang="ko-KR" dirty="0" smtClean="0"/>
              <a:t>Global pooling layer used as structural regularizer, preventing overfitting.</a:t>
            </a:r>
          </a:p>
          <a:p>
            <a:r>
              <a:rPr kumimoji="1" lang="en-US" altLang="ko-KR" dirty="0" smtClean="0"/>
              <a:t>[</a:t>
            </a:r>
            <a:r>
              <a:rPr kumimoji="1" lang="en-US" altLang="ko-KR" dirty="0" err="1" smtClean="0"/>
              <a:t>Oquab</a:t>
            </a:r>
            <a:r>
              <a:rPr kumimoji="1" lang="en-US" altLang="ko-KR" dirty="0" smtClean="0"/>
              <a:t> et al 2015] use </a:t>
            </a:r>
            <a:r>
              <a:rPr kumimoji="1" lang="en-US" altLang="ko-KR" b="1" dirty="0" smtClean="0">
                <a:solidFill>
                  <a:srgbClr val="2DC6E6"/>
                </a:solidFill>
              </a:rPr>
              <a:t>global max pooling </a:t>
            </a:r>
            <a:r>
              <a:rPr kumimoji="1" lang="en-US" altLang="ko-KR" dirty="0" smtClean="0"/>
              <a:t>to localize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imited to point lying in the boundary of object rather tan full extent of object.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309" y="4284182"/>
            <a:ext cx="2185247" cy="1507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47"/>
          <a:stretch/>
        </p:blipFill>
        <p:spPr>
          <a:xfrm>
            <a:off x="1375875" y="4277295"/>
            <a:ext cx="1951284" cy="18778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6120681"/>
            <a:ext cx="2341714" cy="41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prstClr val="black"/>
                </a:solidFill>
              </a:rPr>
              <a:t>Is object localization for free? – Weakly-supervised learning with convolutional neural networks </a:t>
            </a:r>
            <a:endParaRPr lang="en-US" altLang="ko-KR" sz="800" dirty="0" smtClean="0">
              <a:solidFill>
                <a:prstClr val="black"/>
              </a:solidFill>
              <a:hlinkClick r:id=""/>
            </a:endParaRPr>
          </a:p>
          <a:p>
            <a:pPr algn="r"/>
            <a:r>
              <a:rPr lang="en-US" altLang="ko-KR" sz="800" dirty="0" smtClean="0">
                <a:solidFill>
                  <a:prstClr val="black"/>
                </a:solidFill>
                <a:hlinkClick r:id=""/>
              </a:rPr>
              <a:t>arxiv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dirty="0" err="1" smtClean="0">
                <a:solidFill>
                  <a:prstClr val="black"/>
                </a:solidFill>
              </a:rPr>
              <a:t>Oquab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i="1" dirty="0" smtClean="0">
                <a:solidFill>
                  <a:prstClr val="black"/>
                </a:solidFill>
              </a:rPr>
              <a:t>et al</a:t>
            </a:r>
            <a:r>
              <a:rPr lang="en-US" altLang="ko-KR" sz="800" dirty="0" smtClean="0">
                <a:solidFill>
                  <a:prstClr val="black"/>
                </a:solidFill>
              </a:rPr>
              <a:t>. CVPR2015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5248" y="5853070"/>
            <a:ext cx="3145184" cy="302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4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1" name="오른쪽 화살표[R] 9"/>
          <p:cNvSpPr/>
          <p:nvPr/>
        </p:nvSpPr>
        <p:spPr>
          <a:xfrm>
            <a:off x="4324292" y="4987708"/>
            <a:ext cx="679756" cy="67354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7851" y="1412776"/>
            <a:ext cx="3089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/>
              <a:t>AlexNet+GAP+places205</a:t>
            </a:r>
            <a:endParaRPr kumimoji="1" lang="ko-KR" altLang="en-US" sz="2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77851" y="1916832"/>
            <a:ext cx="7151810" cy="1324688"/>
            <a:chOff x="421681" y="2237536"/>
            <a:chExt cx="7151810" cy="13246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9637"/>
            <a:stretch/>
          </p:blipFill>
          <p:spPr>
            <a:xfrm>
              <a:off x="421681" y="2237536"/>
              <a:ext cx="6428630" cy="132468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232257" y="2563668"/>
              <a:ext cx="1341234" cy="406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prstClr val="black"/>
                  </a:solidFill>
                </a:rPr>
                <a:t>Living room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87688" y="3345488"/>
            <a:ext cx="56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11x11 Avg Pooling: Global Average Pooling (GAP)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472688" y="2746323"/>
            <a:ext cx="316122" cy="610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49771" y="4391526"/>
            <a:ext cx="1042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smtClean="0">
                <a:solidFill>
                  <a:prstClr val="black"/>
                </a:solidFill>
              </a:rPr>
              <a:t>11x11x512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12" name="object 42"/>
          <p:cNvSpPr/>
          <p:nvPr/>
        </p:nvSpPr>
        <p:spPr>
          <a:xfrm>
            <a:off x="5771141" y="5067487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45"/>
          <p:cNvSpPr/>
          <p:nvPr/>
        </p:nvSpPr>
        <p:spPr>
          <a:xfrm>
            <a:off x="6589765" y="5055998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9563" y="4807243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512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518" y="4798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205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989" y="4112677"/>
            <a:ext cx="1508398" cy="2027887"/>
          </a:xfrm>
          <a:prstGeom prst="rect">
            <a:avLst/>
          </a:prstGeom>
        </p:spPr>
      </p:pic>
      <p:sp>
        <p:nvSpPr>
          <p:cNvPr id="19" name="object 3"/>
          <p:cNvSpPr/>
          <p:nvPr/>
        </p:nvSpPr>
        <p:spPr>
          <a:xfrm>
            <a:off x="435019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4"/>
          <p:cNvSpPr/>
          <p:nvPr/>
        </p:nvSpPr>
        <p:spPr>
          <a:xfrm>
            <a:off x="435019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5"/>
          <p:cNvSpPr/>
          <p:nvPr/>
        </p:nvSpPr>
        <p:spPr>
          <a:xfrm>
            <a:off x="4682381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6"/>
          <p:cNvSpPr/>
          <p:nvPr/>
        </p:nvSpPr>
        <p:spPr>
          <a:xfrm>
            <a:off x="1007482" y="4472733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7"/>
          <p:cNvSpPr/>
          <p:nvPr/>
        </p:nvSpPr>
        <p:spPr>
          <a:xfrm>
            <a:off x="1007482" y="4472735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8"/>
          <p:cNvSpPr/>
          <p:nvPr/>
        </p:nvSpPr>
        <p:spPr>
          <a:xfrm>
            <a:off x="1339668" y="4785038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9"/>
          <p:cNvSpPr/>
          <p:nvPr/>
        </p:nvSpPr>
        <p:spPr>
          <a:xfrm>
            <a:off x="1194336" y="5194936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1194336" y="5194936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1"/>
          <p:cNvSpPr/>
          <p:nvPr/>
        </p:nvSpPr>
        <p:spPr>
          <a:xfrm>
            <a:off x="1298146" y="5292530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12"/>
          <p:cNvSpPr/>
          <p:nvPr/>
        </p:nvSpPr>
        <p:spPr>
          <a:xfrm>
            <a:off x="1754901" y="5194940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13"/>
          <p:cNvSpPr/>
          <p:nvPr/>
        </p:nvSpPr>
        <p:spPr>
          <a:xfrm>
            <a:off x="1858708" y="5292533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14"/>
          <p:cNvSpPr/>
          <p:nvPr/>
        </p:nvSpPr>
        <p:spPr>
          <a:xfrm>
            <a:off x="1858708" y="5331571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15"/>
          <p:cNvSpPr/>
          <p:nvPr/>
        </p:nvSpPr>
        <p:spPr>
          <a:xfrm>
            <a:off x="529965" y="5077824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16"/>
          <p:cNvSpPr/>
          <p:nvPr/>
        </p:nvSpPr>
        <p:spPr>
          <a:xfrm>
            <a:off x="529965" y="5077824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17"/>
          <p:cNvSpPr/>
          <p:nvPr/>
        </p:nvSpPr>
        <p:spPr>
          <a:xfrm>
            <a:off x="633771" y="5175418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18"/>
          <p:cNvSpPr/>
          <p:nvPr/>
        </p:nvSpPr>
        <p:spPr>
          <a:xfrm>
            <a:off x="301588" y="4160431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301588" y="4160431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0"/>
          <p:cNvSpPr/>
          <p:nvPr/>
        </p:nvSpPr>
        <p:spPr>
          <a:xfrm>
            <a:off x="799865" y="4628887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1"/>
          <p:cNvSpPr/>
          <p:nvPr/>
        </p:nvSpPr>
        <p:spPr>
          <a:xfrm>
            <a:off x="613011" y="5077824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22"/>
          <p:cNvSpPr/>
          <p:nvPr/>
        </p:nvSpPr>
        <p:spPr>
          <a:xfrm>
            <a:off x="716819" y="5175420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23"/>
          <p:cNvSpPr/>
          <p:nvPr/>
        </p:nvSpPr>
        <p:spPr>
          <a:xfrm>
            <a:off x="716819" y="5292533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24"/>
          <p:cNvSpPr/>
          <p:nvPr/>
        </p:nvSpPr>
        <p:spPr>
          <a:xfrm>
            <a:off x="2024803" y="4628887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25"/>
          <p:cNvSpPr/>
          <p:nvPr/>
        </p:nvSpPr>
        <p:spPr>
          <a:xfrm>
            <a:off x="2024800" y="4628887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26"/>
          <p:cNvSpPr/>
          <p:nvPr/>
        </p:nvSpPr>
        <p:spPr>
          <a:xfrm>
            <a:off x="2356895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27"/>
          <p:cNvSpPr/>
          <p:nvPr/>
        </p:nvSpPr>
        <p:spPr>
          <a:xfrm>
            <a:off x="221165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28"/>
          <p:cNvSpPr/>
          <p:nvPr/>
        </p:nvSpPr>
        <p:spPr>
          <a:xfrm>
            <a:off x="2211657" y="5116863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29"/>
          <p:cNvSpPr/>
          <p:nvPr/>
        </p:nvSpPr>
        <p:spPr>
          <a:xfrm>
            <a:off x="2315374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0"/>
          <p:cNvSpPr/>
          <p:nvPr/>
        </p:nvSpPr>
        <p:spPr>
          <a:xfrm>
            <a:off x="2876026" y="5116863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2979930" y="521445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32"/>
          <p:cNvSpPr/>
          <p:nvPr/>
        </p:nvSpPr>
        <p:spPr>
          <a:xfrm>
            <a:off x="2979930" y="533157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33"/>
          <p:cNvSpPr/>
          <p:nvPr/>
        </p:nvSpPr>
        <p:spPr>
          <a:xfrm>
            <a:off x="318754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318754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35"/>
          <p:cNvSpPr/>
          <p:nvPr/>
        </p:nvSpPr>
        <p:spPr>
          <a:xfrm>
            <a:off x="3519732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337430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37"/>
          <p:cNvSpPr/>
          <p:nvPr/>
        </p:nvSpPr>
        <p:spPr>
          <a:xfrm>
            <a:off x="3374305" y="5116863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3478208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5" name="object 39"/>
          <p:cNvSpPr/>
          <p:nvPr/>
        </p:nvSpPr>
        <p:spPr>
          <a:xfrm>
            <a:off x="4038677" y="5116863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4142577" y="521445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7" name="object 41"/>
          <p:cNvSpPr/>
          <p:nvPr/>
        </p:nvSpPr>
        <p:spPr>
          <a:xfrm>
            <a:off x="4142577" y="533157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04" y="4949630"/>
            <a:ext cx="336550" cy="3429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4190" y="3901963"/>
            <a:ext cx="1078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 smtClean="0">
                <a:solidFill>
                  <a:prstClr val="black"/>
                </a:solidFill>
              </a:rPr>
              <a:t>227x227x3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cxnSp>
        <p:nvCxnSpPr>
          <p:cNvPr id="62" name="직선 화살표 연결선 61"/>
          <p:cNvCxnSpPr>
            <a:endCxn id="59" idx="0"/>
          </p:cNvCxnSpPr>
          <p:nvPr/>
        </p:nvCxnSpPr>
        <p:spPr>
          <a:xfrm flipH="1">
            <a:off x="5560779" y="3847402"/>
            <a:ext cx="168275" cy="1102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3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 animBg="1"/>
      <p:bldP spid="13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activation map (CAM)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196752"/>
            <a:ext cx="849694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Identify important image regions </a:t>
            </a: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by projecting back the weights of output layer to convolutional feature maps</a:t>
            </a:r>
            <a:r>
              <a:rPr kumimoji="1" lang="en-US" altLang="ko-KR" sz="2400" dirty="0" smtClean="0">
                <a:solidFill>
                  <a:prstClr val="black"/>
                </a:solidFill>
                <a:cs typeface="Meiryo UI" pitchFamily="34" charset="-128"/>
              </a:rPr>
              <a:t>. </a:t>
            </a:r>
            <a:endParaRPr kumimoji="1" lang="en-US" altLang="ko-KR" sz="24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CAMs can be generated for each class in single image.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Regions for each categories are different in given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palace, dome, church </a:t>
            </a:r>
            <a:r>
              <a:rPr kumimoji="1" lang="is-IS" altLang="ko-KR" sz="2000" dirty="0">
                <a:solidFill>
                  <a:prstClr val="black"/>
                </a:solidFill>
                <a:cs typeface="Meiryo UI" pitchFamily="34" charset="-128"/>
              </a:rPr>
              <a:t>…</a:t>
            </a:r>
            <a:endParaRPr kumimoji="1" lang="ko-KR" altLang="en-US" sz="2000" dirty="0">
              <a:solidFill>
                <a:prstClr val="black"/>
              </a:solidFill>
              <a:cs typeface="Meiryo UI" pitchFamily="34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57" y="3652809"/>
            <a:ext cx="5358086" cy="27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5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activation map (CAM)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118784"/>
                <a:ext cx="8496944" cy="50465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sz="1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18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sz="1800" i="1">
                        <a:latin typeface="Cambria Math" charset="0"/>
                      </a:rPr>
                      <m:t>(</m:t>
                    </m:r>
                    <m:r>
                      <a:rPr kumimoji="1" lang="en-US" altLang="ko-KR" sz="1800" i="1">
                        <a:latin typeface="Cambria Math" charset="0"/>
                      </a:rPr>
                      <m:t>𝑥</m:t>
                    </m:r>
                    <m:r>
                      <a:rPr kumimoji="1" lang="en-US" altLang="ko-KR" sz="1800" i="1">
                        <a:latin typeface="Cambria Math" charset="0"/>
                      </a:rPr>
                      <m:t>,</m:t>
                    </m:r>
                    <m:r>
                      <a:rPr kumimoji="1" lang="en-US" altLang="ko-KR" sz="1800" i="1">
                        <a:latin typeface="Cambria Math" charset="0"/>
                      </a:rPr>
                      <m:t>𝑦</m:t>
                    </m:r>
                    <m:r>
                      <a:rPr kumimoji="1" lang="en-US" altLang="ko-KR" sz="1800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ko-KR" sz="1800" dirty="0" smtClean="0"/>
                  <a:t>: activation of unit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en-US" altLang="ko-KR" sz="1800" dirty="0" smtClean="0"/>
                  <a:t> in the last </a:t>
                </a:r>
                <a:r>
                  <a:rPr kumimoji="1" lang="en-US" altLang="ko-KR" sz="1800" dirty="0" err="1" smtClean="0"/>
                  <a:t>conv</a:t>
                </a:r>
                <a:r>
                  <a:rPr kumimoji="1" lang="en-US" altLang="ko-KR" sz="1800" dirty="0" smtClean="0"/>
                  <a:t> layer at spatial location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ko-KR" sz="1800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ko-KR" sz="18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ko-KR" sz="1800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ko-KR" sz="18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ko-KR" altLang="en-US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800" i="1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ko-KR" sz="1800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kumimoji="1" lang="en-US" altLang="ko-KR" sz="1800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sz="18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18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18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sz="18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ko-KR" sz="1800" dirty="0" smtClean="0"/>
                  <a:t>  : result of </a:t>
                </a:r>
                <a:r>
                  <a:rPr kumimoji="1" lang="en-US" altLang="ko-KR" sz="1800" b="1" dirty="0" smtClean="0">
                    <a:solidFill>
                      <a:srgbClr val="CC0000"/>
                    </a:solidFill>
                  </a:rPr>
                  <a:t>global average pooling</a:t>
                </a:r>
              </a:p>
              <a:p>
                <a:r>
                  <a:rPr kumimoji="1" lang="en-US" altLang="ko-KR" sz="1800" dirty="0" smtClean="0"/>
                  <a:t>given class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kumimoji="1" lang="en-US" altLang="ko-KR" sz="1800" dirty="0" smtClean="0"/>
                  <a:t>, input to </a:t>
                </a:r>
                <a:r>
                  <a:rPr kumimoji="1" lang="en-US" altLang="ko-KR" sz="1800" dirty="0" err="1" smtClean="0"/>
                  <a:t>softmax</a:t>
                </a:r>
                <a:r>
                  <a:rPr kumimoji="1" lang="en-US" altLang="ko-KR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sz="1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ko-KR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ko-KR" sz="1800" b="0" i="1" smtClean="0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ko-KR" sz="18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ko-KR" sz="1800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18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kumimoji="1" lang="en-US" altLang="ko-KR" sz="1800" dirty="0" smtClean="0"/>
                  <a:t>: weight corresponding to class </a:t>
                </a:r>
                <a14:m>
                  <m:oMath xmlns:m="http://schemas.openxmlformats.org/officeDocument/2006/math">
                    <m:r>
                      <a:rPr kumimoji="1" lang="en-US" altLang="ko-KR" sz="1800" i="1">
                        <a:latin typeface="Cambria Math" charset="0"/>
                      </a:rPr>
                      <m:t>𝑐</m:t>
                    </m:r>
                  </m:oMath>
                </a14:m>
                <a:r>
                  <a:rPr kumimoji="1" lang="en-US" altLang="ko-KR" sz="1800" dirty="0" smtClean="0"/>
                  <a:t> for unit </a:t>
                </a:r>
                <a14:m>
                  <m:oMath xmlns:m="http://schemas.openxmlformats.org/officeDocument/2006/math">
                    <m:r>
                      <a:rPr kumimoji="1" lang="en-US" altLang="ko-KR" sz="1800" i="1">
                        <a:latin typeface="Cambria Math" charset="0"/>
                      </a:rPr>
                      <m:t>𝑘</m:t>
                    </m:r>
                  </m:oMath>
                </a14:m>
                <a:endParaRPr kumimoji="1" lang="en-US" altLang="ko-KR" sz="1800" dirty="0" smtClean="0"/>
              </a:p>
              <a:p>
                <a:pPr lvl="1"/>
                <a:r>
                  <a:rPr kumimoji="1" lang="en-US" altLang="ko-KR" sz="1600" dirty="0" smtClean="0"/>
                  <a:t>Thus indicate </a:t>
                </a:r>
                <a:r>
                  <a:rPr kumimoji="1" lang="en-US" altLang="ko-KR" sz="1600" i="1" dirty="0" smtClean="0"/>
                  <a:t>importance </a:t>
                </a:r>
                <a:r>
                  <a:rPr kumimoji="1" lang="en-US" altLang="ko-KR" sz="1600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kumimoji="1" lang="en-US" altLang="ko-KR" sz="1600" i="1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ko-KR" sz="1600" i="1" dirty="0" smtClean="0"/>
                  <a:t> </a:t>
                </a:r>
                <a:r>
                  <a:rPr kumimoji="1" lang="en-US" altLang="ko-KR" sz="1600" dirty="0" smtClean="0"/>
                  <a:t>for class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</a:rPr>
                      <m:t>𝑐</m:t>
                    </m:r>
                  </m:oMath>
                </a14:m>
                <a:endParaRPr kumimoji="1" lang="en-US" altLang="ko-KR" sz="1600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sz="18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sz="1800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sz="18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ko-KR" sz="18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ko-KR" sz="1800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ko-KR" sz="18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kumimoji="1" lang="en-US" altLang="ko-KR" sz="1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ko-KR" sz="18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ko-KR" sz="1800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ko-KR" sz="18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kumimoji="1" lang="en-US" altLang="ko-KR" sz="18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18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sz="18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800" i="1"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kumimoji="1" lang="en-US" altLang="ko-KR" sz="1800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ko-KR" sz="1800" i="1">
                            <a:latin typeface="Cambria Math"/>
                          </a:rPr>
                        </m:ctrlPr>
                      </m:naryPr>
                      <m:sub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18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kumimoji="1" lang="en-US" altLang="ko-KR" sz="18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ko-KR" sz="18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kumimoji="1" lang="en-US" altLang="ko-KR" sz="1800" i="1">
                                    <a:latin typeface="Cambria Math" charset="0"/>
                                  </a:rPr>
                                  <m:t>𝑐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kumimoji="1" lang="en-US" altLang="ko-KR" sz="1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800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ko-KR" sz="18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kumimoji="1" lang="en-US" altLang="ko-KR" sz="18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kumimoji="1" lang="en-US" altLang="ko-KR" sz="1800" dirty="0" smtClean="0"/>
                  <a:t>	</a:t>
                </a:r>
              </a:p>
              <a:p>
                <a:r>
                  <a:rPr kumimoji="1" lang="en-US" altLang="ko-KR" sz="1800" dirty="0" smtClean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180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1800">
                            <a:latin typeface="Cambria Math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ko-KR" sz="1800" dirty="0" smtClean="0"/>
                  <a:t> as </a:t>
                </a:r>
                <a:r>
                  <a:rPr kumimoji="1" lang="en-US" altLang="ko-KR" sz="1800" b="1" dirty="0" smtClean="0">
                    <a:solidFill>
                      <a:srgbClr val="CC0000"/>
                    </a:solidFill>
                  </a:rPr>
                  <a:t>class activation map </a:t>
                </a:r>
                <a:r>
                  <a:rPr kumimoji="1" lang="en-US" altLang="ko-KR" sz="1800" dirty="0" smtClean="0"/>
                  <a:t>for class </a:t>
                </a:r>
                <a14:m>
                  <m:oMath xmlns:m="http://schemas.openxmlformats.org/officeDocument/2006/math">
                    <m:r>
                      <a:rPr kumimoji="1" lang="en-US" altLang="ko-KR" sz="1800" i="1">
                        <a:latin typeface="Cambria Math" charset="0"/>
                      </a:rPr>
                      <m:t>𝑐</m:t>
                    </m:r>
                  </m:oMath>
                </a14:m>
                <a:endParaRPr kumimoji="1" lang="en-US" altLang="ko-KR" sz="1800" dirty="0" smtClean="0"/>
              </a:p>
              <a:p>
                <a:pPr lvl="1"/>
                <a:r>
                  <a:rPr kumimoji="1" lang="en-US" altLang="ko-KR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charset="0"/>
                          </a:rPr>
                          <m:t>c</m:t>
                        </m:r>
                      </m:sub>
                    </m:sSub>
                    <m:d>
                      <m:dPr>
                        <m:ctrlPr>
                          <a:rPr kumimoji="1" lang="en-US" altLang="ko-KR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charset="0"/>
                          </a:rPr>
                          <m:t>x</m:t>
                        </m:r>
                        <m:r>
                          <a:rPr kumimoji="1" lang="en-US" altLang="ko-KR" sz="16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charset="0"/>
                          </a:rPr>
                          <m:t>y</m:t>
                        </m:r>
                      </m:e>
                    </m:d>
                    <m:r>
                      <a:rPr kumimoji="1" lang="en-US" altLang="ko-KR" sz="1600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1600" i="1">
                            <a:latin typeface="Cambria Math"/>
                          </a:rPr>
                        </m:ctrlPr>
                      </m:naryPr>
                      <m:sub>
                        <m:r>
                          <a:rPr kumimoji="1" lang="en-US" altLang="ko-KR" sz="1600" b="0" i="1" smtClean="0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ko-KR" sz="16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sz="16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6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600" i="1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600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1600" dirty="0" smtClean="0"/>
              </a:p>
              <a:p>
                <a:r>
                  <a:rPr kumimoji="1" lang="en-US" altLang="ko-KR" sz="1800" dirty="0" smtClean="0"/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sz="1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18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800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18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160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1600">
                            <a:latin typeface="Cambria Math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ko-KR" sz="1600" dirty="0" smtClean="0"/>
                  <a:t> directly indicates </a:t>
                </a:r>
                <a:br>
                  <a:rPr kumimoji="1" lang="en-US" altLang="ko-KR" sz="1600" dirty="0" smtClean="0"/>
                </a:br>
                <a:r>
                  <a:rPr kumimoji="1" lang="en-US" altLang="ko-KR" sz="1600" dirty="0" smtClean="0"/>
                  <a:t>importance of activation at </a:t>
                </a:r>
                <a:br>
                  <a:rPr kumimoji="1" lang="en-US" altLang="ko-KR" sz="1600" dirty="0" smtClean="0"/>
                </a:br>
                <a:r>
                  <a:rPr kumimoji="1" lang="en-US" altLang="ko-KR" sz="16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ko-KR" sz="16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ko-KR" sz="1600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ko-KR" sz="1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ko-KR" sz="1600" dirty="0" smtClean="0"/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118784"/>
                <a:ext cx="8496944" cy="5046520"/>
              </a:xfrm>
              <a:blipFill rotWithShape="1">
                <a:blip r:embed="rId2"/>
                <a:stretch>
                  <a:fillRect l="-430" t="-1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303" y="4167749"/>
            <a:ext cx="4782600" cy="2341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85232" y="3988472"/>
                <a:ext cx="5539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ko-KR" sz="12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12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R" sz="12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ko-KR" sz="12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𝑥</m:t>
                      </m:r>
                      <m:r>
                        <a:rPr kumimoji="1" lang="en-US" altLang="ko-KR" sz="12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r>
                        <a:rPr kumimoji="1" lang="en-US" altLang="ko-KR" sz="12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ko-KR" sz="12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232" y="3988472"/>
                <a:ext cx="553998" cy="184666"/>
              </a:xfrm>
              <a:prstGeom prst="rect">
                <a:avLst/>
              </a:prstGeom>
              <a:blipFill rotWithShape="1">
                <a:blip r:embed="rId4"/>
                <a:stretch>
                  <a:fillRect l="-7692" r="-6593" b="-38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34216" y="3578138"/>
                <a:ext cx="1390766" cy="189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sz="11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11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1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11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1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ko-KR" altLang="en-US" sz="1100" dirty="0" smtClean="0">
                    <a:solidFill>
                      <a:prstClr val="black"/>
                    </a:solidFill>
                  </a:rPr>
                  <a:t> </a:t>
                </a:r>
                <a:endParaRPr kumimoji="1"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16" y="3578138"/>
                <a:ext cx="1390766" cy="189539"/>
              </a:xfrm>
              <a:prstGeom prst="rect">
                <a:avLst/>
              </a:prstGeom>
              <a:blipFill rotWithShape="1">
                <a:blip r:embed="rId5"/>
                <a:stretch>
                  <a:fillRect l="-3070" t="-151613" b="-2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/>
          <p:nvPr/>
        </p:nvCxnSpPr>
        <p:spPr>
          <a:xfrm>
            <a:off x="7496915" y="3765266"/>
            <a:ext cx="87241" cy="51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29599" y="3862156"/>
                <a:ext cx="12857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sz="1400" i="1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R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ko-KR" altLang="en-US" sz="1400" dirty="0" smtClean="0">
                    <a:solidFill>
                      <a:prstClr val="black"/>
                    </a:solidFill>
                  </a:rPr>
                  <a:t> </a:t>
                </a:r>
                <a:endParaRPr kumimoji="1" lang="ko-KR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99" y="3862156"/>
                <a:ext cx="1285737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102000" r="-948" b="-16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85864" y="4074044"/>
                <a:ext cx="3899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1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kumimoji="1" lang="en-US" altLang="ko-KR" sz="11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1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R" sz="11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kumimoji="1"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864" y="4074044"/>
                <a:ext cx="389915" cy="261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25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230096"/>
          </a:xfrm>
        </p:spPr>
        <p:txBody>
          <a:bodyPr/>
          <a:lstStyle/>
          <a:p>
            <a:r>
              <a:rPr kumimoji="1" lang="en-US" altLang="ko-KR" dirty="0" smtClean="0"/>
              <a:t>CAM on top 5 predictions on an image</a:t>
            </a:r>
          </a:p>
          <a:p>
            <a:r>
              <a:rPr kumimoji="1" lang="en-US" altLang="ko-KR" dirty="0" smtClean="0"/>
              <a:t>CAM for one object class in images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252822"/>
            <a:ext cx="4320480" cy="35703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252822"/>
            <a:ext cx="3816424" cy="36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GAP vs.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3" name="내용 개체 틀 1"/>
          <p:cNvSpPr>
            <a:spLocks noGrp="1"/>
          </p:cNvSpPr>
          <p:nvPr>
            <p:ph idx="1"/>
          </p:nvPr>
        </p:nvSpPr>
        <p:spPr>
          <a:xfrm>
            <a:off x="179512" y="1046776"/>
            <a:ext cx="8496944" cy="4022876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1600" dirty="0" err="1" smtClean="0"/>
              <a:t>Oquab</a:t>
            </a:r>
            <a:r>
              <a:rPr kumimoji="1" lang="en-US" altLang="ko-KR" sz="1600" dirty="0" smtClean="0"/>
              <a:t> et al. CVPR2015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Is object localization for free? weakly-supervised learning with convolutional neural networks.</a:t>
            </a:r>
          </a:p>
          <a:p>
            <a:pPr lvl="1"/>
            <a:r>
              <a:rPr kumimoji="1" lang="en-US" altLang="ko-KR" sz="1400" dirty="0" smtClean="0"/>
              <a:t>Use </a:t>
            </a:r>
            <a:r>
              <a:rPr kumimoji="1" lang="en-US" altLang="ko-KR" sz="1400" u="sng" dirty="0" smtClean="0"/>
              <a:t>global max pooling(GMP)</a:t>
            </a:r>
          </a:p>
          <a:p>
            <a:r>
              <a:rPr kumimoji="1" lang="en-US" altLang="ko-KR" dirty="0" smtClean="0"/>
              <a:t>Intuitive difference between GMP and GAP?</a:t>
            </a:r>
          </a:p>
          <a:p>
            <a:pPr lvl="1"/>
            <a:r>
              <a:rPr kumimoji="1" lang="en-US" altLang="ko-KR" dirty="0" smtClean="0"/>
              <a:t>GAP loss encourages identification on the extent of an object.</a:t>
            </a:r>
          </a:p>
          <a:p>
            <a:pPr lvl="1"/>
            <a:r>
              <a:rPr kumimoji="1" lang="en-US" altLang="ko-KR" dirty="0" smtClean="0"/>
              <a:t>GMP loss encourages it to identify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just one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discriminative part.</a:t>
            </a:r>
          </a:p>
          <a:p>
            <a:pPr lvl="1"/>
            <a:r>
              <a:rPr kumimoji="1" lang="en-US" altLang="ko-KR" dirty="0" smtClean="0"/>
              <a:t>GAP, average of a map maximized by finding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all discriminative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parts of object</a:t>
            </a:r>
          </a:p>
          <a:p>
            <a:pPr lvl="2"/>
            <a:r>
              <a:rPr kumimoji="1" lang="en-US" altLang="ko-KR" dirty="0" smtClean="0"/>
              <a:t>if activations is all low, output of particular map reduces.</a:t>
            </a:r>
          </a:p>
          <a:p>
            <a:pPr lvl="1"/>
            <a:r>
              <a:rPr kumimoji="1" lang="en-US" altLang="ko-KR" dirty="0" smtClean="0"/>
              <a:t>GMP, low scores for all image regions except the most discriminative part</a:t>
            </a:r>
          </a:p>
          <a:p>
            <a:pPr lvl="2"/>
            <a:r>
              <a:rPr kumimoji="1" lang="en-US" altLang="ko-KR" dirty="0" smtClean="0"/>
              <a:t>do not impact the score when perform MAX</a:t>
            </a:r>
            <a:endParaRPr kumimoji="1"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19822" y="5013176"/>
            <a:ext cx="1831898" cy="1772007"/>
            <a:chOff x="0" y="4869160"/>
            <a:chExt cx="1831898" cy="1772007"/>
          </a:xfrm>
        </p:grpSpPr>
        <p:sp>
          <p:nvSpPr>
            <p:cNvPr id="15" name="직사각형 14"/>
            <p:cNvSpPr/>
            <p:nvPr/>
          </p:nvSpPr>
          <p:spPr>
            <a:xfrm>
              <a:off x="0" y="4869160"/>
              <a:ext cx="1831898" cy="17720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33" y="4990516"/>
              <a:ext cx="1725717" cy="122923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77484" y="6164951"/>
              <a:ext cx="107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>
                  <a:solidFill>
                    <a:prstClr val="black"/>
                  </a:solidFill>
                </a:rPr>
                <a:t>pooling</a:t>
              </a:r>
              <a:endParaRPr kumimoji="1"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2535858" y="5013176"/>
            <a:ext cx="6428630" cy="13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Weakly Supervised?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050" name="Picture 2" descr="http://www.t-gaap.com/sites/www.t-gaap.com/images/MB%20Weak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1140406"/>
            <a:ext cx="4320480" cy="516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GAP &amp;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95536" y="1104156"/>
            <a:ext cx="4212389" cy="3188940"/>
          </a:xfrm>
        </p:spPr>
        <p:txBody>
          <a:bodyPr>
            <a:noAutofit/>
          </a:bodyPr>
          <a:lstStyle/>
          <a:p>
            <a:r>
              <a:rPr kumimoji="1" lang="en-US" altLang="ko-KR" sz="2000" dirty="0" smtClean="0"/>
              <a:t>GAP (upper) vs GMP (lower)</a:t>
            </a:r>
          </a:p>
          <a:p>
            <a:r>
              <a:rPr kumimoji="1" lang="en-US" altLang="ko-KR" sz="2000" dirty="0" smtClean="0"/>
              <a:t>GAP outperforms GMP</a:t>
            </a:r>
          </a:p>
          <a:p>
            <a:r>
              <a:rPr kumimoji="1" lang="en-US" altLang="ko-KR" sz="2000" dirty="0" smtClean="0"/>
              <a:t>GAP highlights more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complete</a:t>
            </a:r>
            <a:r>
              <a:rPr kumimoji="1" lang="en-US" altLang="ko-KR" sz="2000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sz="2000" dirty="0" smtClean="0"/>
              <a:t>object regions and less background noise.</a:t>
            </a:r>
          </a:p>
          <a:p>
            <a:r>
              <a:rPr kumimoji="1" lang="en-US" altLang="ko-KR" sz="2000" dirty="0" smtClean="0"/>
              <a:t>Loss for average pooling benefits when the network identifies </a:t>
            </a:r>
            <a:r>
              <a:rPr kumimoji="1" lang="en-US" altLang="ko-KR" sz="2000" b="1" i="1" dirty="0" smtClean="0">
                <a:solidFill>
                  <a:srgbClr val="CC0000"/>
                </a:solidFill>
              </a:rPr>
              <a:t>all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discriminative </a:t>
            </a:r>
            <a:r>
              <a:rPr kumimoji="1" lang="en-US" altLang="ko-KR" sz="2000" dirty="0" smtClean="0"/>
              <a:t>regions of an object</a:t>
            </a:r>
            <a:endParaRPr kumimoji="1" lang="ko-KR" altLang="en-US" sz="2000" i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07504" y="4524127"/>
            <a:ext cx="4708099" cy="1497161"/>
            <a:chOff x="0" y="4570092"/>
            <a:chExt cx="6015866" cy="191302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967753"/>
              <a:ext cx="2847090" cy="149314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4591" y="4570092"/>
              <a:ext cx="3391275" cy="1913027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60246" y="6266238"/>
              <a:ext cx="5524936" cy="1635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9200" y="5399988"/>
              <a:ext cx="2369698" cy="1266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41737" y="5099163"/>
              <a:ext cx="2687752" cy="1276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800" y="-23691"/>
            <a:ext cx="4394200" cy="68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7449" y="126876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AlexNet,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GoogeLeNet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/>
            </a:r>
            <a:b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</a:b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	 : Trained with ImageNet from the scratch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All remove Fully Connected(FC) layers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Replace with GAP &amp; FC 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softmax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 layer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1177704" y="2824392"/>
            <a:ext cx="6428630" cy="1324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3150" y="4581128"/>
            <a:ext cx="85353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Better if Conv layer before GAP has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i="1" dirty="0"/>
              <a:t>mapping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Removed last conv layer and add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smtClean="0"/>
              <a:t>Ex</a:t>
            </a:r>
            <a:r>
              <a:rPr kumimoji="1" lang="en-US" altLang="ko-KR" sz="2000" dirty="0"/>
              <a:t>) </a:t>
            </a:r>
            <a:r>
              <a:rPr kumimoji="1" lang="en-US" altLang="ko-KR" sz="2000" dirty="0" err="1"/>
              <a:t>VGGnet</a:t>
            </a:r>
            <a:r>
              <a:rPr kumimoji="1" lang="en-US" altLang="ko-KR" sz="2000" dirty="0"/>
              <a:t>: Conv5-3 3x3x512 </a:t>
            </a:r>
            <a:r>
              <a:rPr kumimoji="1" lang="en-US" altLang="ko-KR" sz="2000" dirty="0">
                <a:sym typeface="Wingdings"/>
              </a:rPr>
              <a:t> 3x3x1024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466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AlexNet, </a:t>
            </a:r>
            <a:r>
              <a:rPr kumimoji="1" lang="en-US" altLang="ko-KR" dirty="0" err="1"/>
              <a:t>VGGnet</a:t>
            </a:r>
            <a:r>
              <a:rPr kumimoji="1" lang="en-US" altLang="ko-KR" dirty="0"/>
              <a:t>, GoogLeNet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08520" y="1340768"/>
            <a:ext cx="8496944" cy="5262544"/>
          </a:xfrm>
        </p:spPr>
        <p:txBody>
          <a:bodyPr/>
          <a:lstStyle/>
          <a:p>
            <a:r>
              <a:rPr kumimoji="1" lang="en-US" altLang="ko-KR" dirty="0" smtClean="0"/>
              <a:t>Reminder on popular nets.</a:t>
            </a:r>
          </a:p>
          <a:p>
            <a:r>
              <a:rPr kumimoji="1" lang="en-US" altLang="ko-KR" dirty="0" err="1" smtClean="0"/>
              <a:t>GoogeLeNet</a:t>
            </a:r>
            <a:r>
              <a:rPr kumimoji="1" lang="en-US" altLang="ko-KR" dirty="0" smtClean="0"/>
              <a:t> is most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convolutional among these.</a:t>
            </a:r>
          </a:p>
          <a:p>
            <a:r>
              <a:rPr kumimoji="1" lang="en-US" altLang="ko-KR" dirty="0" smtClean="0"/>
              <a:t>Performs the best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118" y="1232998"/>
            <a:ext cx="4686368" cy="2412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" y="3942016"/>
            <a:ext cx="9144000" cy="26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7" y="980728"/>
            <a:ext cx="5354831" cy="2808312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979712" y="1538320"/>
            <a:ext cx="489654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153684" y="3888756"/>
            <a:ext cx="8496944" cy="25202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R" b="1" dirty="0" smtClean="0"/>
              <a:t>Classification error:</a:t>
            </a:r>
          </a:p>
          <a:p>
            <a:r>
              <a:rPr kumimoji="1" lang="en-US" altLang="ko-KR" dirty="0" smtClean="0"/>
              <a:t>1~2% performance drop on Top-5</a:t>
            </a:r>
          </a:p>
          <a:p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-GAP drops with removal of FCs</a:t>
            </a:r>
          </a:p>
          <a:p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-GMP &amp; </a:t>
            </a:r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-GAP is similar</a:t>
            </a:r>
          </a:p>
          <a:p>
            <a:r>
              <a:rPr kumimoji="1" lang="en-US" altLang="ko-KR" dirty="0" smtClean="0"/>
              <a:t>High classification performance is important to achieve good localization </a:t>
            </a:r>
          </a:p>
          <a:p>
            <a:pPr lvl="1"/>
            <a:r>
              <a:rPr kumimoji="1" lang="en-US" altLang="ko-KR" dirty="0" smtClean="0"/>
              <a:t>as it involves identifying both object category and bounding box location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60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07504" y="1118784"/>
            <a:ext cx="4680520" cy="252624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Generation of Bounding Box from CAM.</a:t>
            </a:r>
          </a:p>
          <a:p>
            <a:pPr lvl="1"/>
            <a:r>
              <a:rPr kumimoji="1" lang="en-US" altLang="ko-KR" dirty="0" err="1" smtClean="0"/>
              <a:t>thresholding</a:t>
            </a:r>
            <a:r>
              <a:rPr kumimoji="1" lang="en-US" altLang="ko-KR" dirty="0" smtClean="0"/>
              <a:t> to segment the </a:t>
            </a:r>
            <a:r>
              <a:rPr kumimoji="1" lang="en-US" altLang="ko-KR" dirty="0" err="1" smtClean="0"/>
              <a:t>heatmap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20% of the max value of CAM, cover with</a:t>
            </a:r>
            <a:br>
              <a:rPr kumimoji="1" lang="en-US" altLang="ko-KR" dirty="0" smtClean="0"/>
            </a:br>
            <a:r>
              <a:rPr kumimoji="1" lang="en-US" altLang="ko-KR" dirty="0" smtClean="0"/>
              <a:t>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bounding box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en-US" altLang="ko-KR" dirty="0" smtClean="0"/>
              <a:t>on Top 5 predicted classes.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96752"/>
            <a:ext cx="4037015" cy="22772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3561" y="3789040"/>
            <a:ext cx="209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rgbClr val="92D050"/>
                </a:solidFill>
              </a:rPr>
              <a:t> GT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bounding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box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21" y="4077072"/>
            <a:ext cx="7779358" cy="24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4320480" cy="52625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weakly</a:t>
            </a:r>
          </a:p>
          <a:p>
            <a:r>
              <a:rPr kumimoji="1" lang="en-US" altLang="ko-KR" b="1" dirty="0" smtClean="0"/>
              <a:t>GoogLeNet-GAP</a:t>
            </a:r>
            <a:r>
              <a:rPr kumimoji="1" lang="en-US" altLang="ko-KR" dirty="0" smtClean="0"/>
              <a:t> beats </a:t>
            </a:r>
            <a:br>
              <a:rPr kumimoji="1" lang="en-US" altLang="ko-KR" dirty="0" smtClean="0"/>
            </a:br>
            <a:r>
              <a:rPr kumimoji="1" lang="en-US" altLang="ko-KR" b="1" dirty="0" smtClean="0"/>
              <a:t>GoogLeNet</a:t>
            </a:r>
            <a:r>
              <a:rPr kumimoji="1" lang="en-US" altLang="ko-KR" dirty="0" smtClean="0"/>
              <a:t> and </a:t>
            </a:r>
            <a:r>
              <a:rPr kumimoji="1" lang="en-US" altLang="ko-KR" b="1" dirty="0" smtClean="0"/>
              <a:t>GoogLeNet-GMP</a:t>
            </a:r>
          </a:p>
          <a:p>
            <a:pPr lvl="1"/>
            <a:r>
              <a:rPr kumimoji="1" lang="en-US" altLang="ko-KR" b="1" dirty="0" smtClean="0"/>
              <a:t>Weakly-supervised!!</a:t>
            </a:r>
          </a:p>
          <a:p>
            <a:pPr lvl="1"/>
            <a:r>
              <a:rPr kumimoji="1" lang="en-US" altLang="ko-KR" dirty="0" smtClean="0"/>
              <a:t>Not trained on single annotated box.</a:t>
            </a:r>
          </a:p>
          <a:p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fully-supervised</a:t>
            </a:r>
          </a:p>
          <a:p>
            <a:r>
              <a:rPr kumimoji="1" lang="en-US" altLang="ko-KR" dirty="0" smtClean="0"/>
              <a:t>(heuristic)</a:t>
            </a:r>
          </a:p>
          <a:p>
            <a:pPr lvl="1"/>
            <a:r>
              <a:rPr kumimoji="1" lang="en-US" altLang="ko-KR" dirty="0" smtClean="0"/>
              <a:t>loose </a:t>
            </a:r>
            <a:r>
              <a:rPr kumimoji="1" lang="en-US" altLang="ko-KR" dirty="0" err="1" smtClean="0"/>
              <a:t>bbox</a:t>
            </a:r>
            <a:r>
              <a:rPr kumimoji="1" lang="en-US" altLang="ko-KR" dirty="0" smtClean="0"/>
              <a:t> from top 3</a:t>
            </a:r>
            <a:r>
              <a:rPr kumimoji="1" lang="en-US" altLang="ko-KR" baseline="30000" dirty="0" smtClean="0"/>
              <a:t>rd</a:t>
            </a:r>
            <a:r>
              <a:rPr kumimoji="1" lang="en-US" altLang="ko-KR" dirty="0" smtClean="0"/>
              <a:t> predicted class.</a:t>
            </a:r>
            <a:endParaRPr kumimoji="1" lang="en-US" altLang="ko-KR" dirty="0"/>
          </a:p>
          <a:p>
            <a:r>
              <a:rPr kumimoji="1" lang="en-US" altLang="ko-KR" b="1" dirty="0" smtClean="0"/>
              <a:t>GoogLeNet-GAP is closed to </a:t>
            </a:r>
            <a:br>
              <a:rPr kumimoji="1" lang="en-US" altLang="ko-KR" b="1" dirty="0" smtClean="0"/>
            </a:br>
            <a:r>
              <a:rPr kumimoji="1" lang="en-US" altLang="ko-KR" b="1" dirty="0" err="1" smtClean="0"/>
              <a:t>AlexNet</a:t>
            </a:r>
            <a:r>
              <a:rPr kumimoji="1" lang="en-US" altLang="ko-KR" b="1" dirty="0" smtClean="0"/>
              <a:t> that learned supervised method.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Impressive but still behind fully-supervised.</a:t>
            </a:r>
          </a:p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1412776"/>
            <a:ext cx="3953933" cy="2230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581" y="3861048"/>
            <a:ext cx="3762802" cy="1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Classification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Usage CNN features (fc6, fc7 of AlexNet) as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a generic feature </a:t>
            </a:r>
          </a:p>
          <a:p>
            <a:pPr marL="457200" lvl="1" indent="0">
              <a:buNone/>
            </a:pPr>
            <a:r>
              <a:rPr kumimoji="1" lang="en-US" altLang="ko-KR" dirty="0" smtClean="0">
                <a:sym typeface="Wingdings"/>
              </a:rPr>
              <a:t> Used as very powerful feature without training on the task.</a:t>
            </a:r>
            <a:endParaRPr kumimoji="1" lang="en-US" altLang="ko-KR" dirty="0" smtClean="0"/>
          </a:p>
          <a:p>
            <a:r>
              <a:rPr kumimoji="1" lang="en-US" altLang="ko-KR" dirty="0" smtClean="0"/>
              <a:t>Use the features learned by GAP CNN. </a:t>
            </a:r>
            <a:r>
              <a:rPr kumimoji="1" lang="en-US" altLang="ko-KR" b="1" dirty="0" smtClean="0"/>
              <a:t>Not trained for particular task!</a:t>
            </a:r>
          </a:p>
          <a:p>
            <a:r>
              <a:rPr kumimoji="1" lang="en-US" altLang="ko-KR" dirty="0" smtClean="0"/>
              <a:t>Obtain weights by training a linear SVM on the </a:t>
            </a:r>
            <a:r>
              <a:rPr kumimoji="1" lang="en-US" altLang="ko-KR" dirty="0" smtClean="0">
                <a:solidFill>
                  <a:srgbClr val="FF0000"/>
                </a:solidFill>
              </a:rPr>
              <a:t>output of GAP layer</a:t>
            </a:r>
          </a:p>
          <a:p>
            <a:pPr lvl="1"/>
            <a:r>
              <a:rPr kumimoji="1" lang="en-US" altLang="ko-KR" dirty="0" smtClean="0"/>
              <a:t> similar to mapping weight to </a:t>
            </a:r>
            <a:r>
              <a:rPr kumimoji="1" lang="en-US" altLang="ko-KR" dirty="0" err="1" smtClean="0"/>
              <a:t>softmax</a:t>
            </a:r>
            <a:r>
              <a:rPr kumimoji="1" lang="en-US" altLang="ko-KR" dirty="0" smtClean="0"/>
              <a:t> layer</a:t>
            </a:r>
          </a:p>
          <a:p>
            <a:r>
              <a:rPr kumimoji="1" lang="en-US" altLang="ko-KR" dirty="0" smtClean="0"/>
              <a:t>Compare performance.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GoogLeNet-GAP outperforms </a:t>
            </a:r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GoogLeNet-GAP is competitive with the state-of-the-art as generic visual features.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25370"/>
            <a:ext cx="9144000" cy="9878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6156176" y="3073215"/>
            <a:ext cx="2880320" cy="6824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50045" y="3005082"/>
            <a:ext cx="351072" cy="792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8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4864"/>
            <a:ext cx="9144000" cy="4520144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374112"/>
          </a:xfrm>
        </p:spPr>
        <p:txBody>
          <a:bodyPr/>
          <a:lstStyle/>
          <a:p>
            <a:r>
              <a:rPr kumimoji="1" lang="en-US" altLang="ko-KR" dirty="0"/>
              <a:t>Also localizable with </a:t>
            </a:r>
            <a:r>
              <a:rPr kumimoji="1" lang="en-US" altLang="ko-KR" dirty="0" smtClean="0"/>
              <a:t>CAM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Very effective for generating localizable deep features for generic tasks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2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698" y="-8022"/>
            <a:ext cx="677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0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Scene Recognition +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24744"/>
            <a:ext cx="4968552" cy="5256584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 smtClean="0"/>
              <a:t>10 scene categories from SUN dataset. 4675 fully annotated images.</a:t>
            </a:r>
          </a:p>
          <a:p>
            <a:r>
              <a:rPr kumimoji="1" lang="en-US" altLang="ko-KR" dirty="0" smtClean="0"/>
              <a:t>one-vs-all linear SVM for each scene category.</a:t>
            </a:r>
          </a:p>
          <a:p>
            <a:r>
              <a:rPr kumimoji="1" lang="en-US" altLang="ko-KR" dirty="0" smtClean="0"/>
              <a:t>Compute the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CAMs</a:t>
            </a:r>
            <a:r>
              <a:rPr kumimoji="1" lang="en-US" altLang="ko-KR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using the weights of the linear SVM.</a:t>
            </a:r>
          </a:p>
          <a:p>
            <a:r>
              <a:rPr kumimoji="1" lang="en-US" altLang="ko-KR" b="1" dirty="0" smtClean="0">
                <a:solidFill>
                  <a:srgbClr val="CC0000"/>
                </a:solidFill>
              </a:rPr>
              <a:t>Plot CAM for predicted scene category</a:t>
            </a:r>
          </a:p>
          <a:p>
            <a:pPr lvl="1"/>
            <a:r>
              <a:rPr kumimoji="1" lang="en-US" altLang="ko-KR" dirty="0" smtClean="0"/>
              <a:t>list top 6 objects that most frequently overlap </a:t>
            </a:r>
          </a:p>
          <a:p>
            <a:r>
              <a:rPr kumimoji="1" lang="en-US" altLang="ko-KR" dirty="0" smtClean="0"/>
              <a:t>High activations regions 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correspond to objects indicative</a:t>
            </a:r>
            <a:br>
              <a:rPr kumimoji="1" lang="en-US" altLang="ko-KR" dirty="0" smtClean="0"/>
            </a:br>
            <a:r>
              <a:rPr kumimoji="1" lang="en-US" altLang="ko-KR" dirty="0" smtClean="0"/>
              <a:t>of the particular scene category.</a:t>
            </a:r>
            <a:endParaRPr kumimoji="1"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177627"/>
            <a:ext cx="2988996" cy="297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732" y="4221088"/>
            <a:ext cx="3792748" cy="24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89" y="1124744"/>
            <a:ext cx="717232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9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Concept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340768"/>
            <a:ext cx="4392488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 dirty="0" smtClean="0"/>
              <a:t>Concept localization in weakly labeled images</a:t>
            </a:r>
          </a:p>
          <a:p>
            <a:r>
              <a:rPr kumimoji="1" lang="en-US" altLang="ko-KR" sz="1600" dirty="0" smtClean="0"/>
              <a:t>Positive set: short phrase in text caption</a:t>
            </a:r>
          </a:p>
          <a:p>
            <a:r>
              <a:rPr kumimoji="1" lang="en-US" altLang="ko-KR" sz="1600" dirty="0" smtClean="0"/>
              <a:t>Negative set: randomly selected images</a:t>
            </a:r>
          </a:p>
          <a:p>
            <a:r>
              <a:rPr kumimoji="1" lang="en-US" altLang="ko-KR" sz="1600" dirty="0" smtClean="0"/>
              <a:t>Model catch the concept, phrases are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much more abstract than object name.</a:t>
            </a:r>
          </a:p>
          <a:p>
            <a:pPr marL="0" indent="0">
              <a:buNone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0" indent="0">
              <a:buNone/>
            </a:pPr>
            <a:r>
              <a:rPr kumimoji="1" lang="en-US" altLang="ko-KR" sz="2000" b="1" dirty="0" smtClean="0"/>
              <a:t>Weakly supervised text detector</a:t>
            </a:r>
          </a:p>
          <a:p>
            <a:r>
              <a:rPr kumimoji="1" lang="en-US" altLang="ko-KR" sz="1600" dirty="0" smtClean="0"/>
              <a:t>Positive set: 350 Google </a:t>
            </a:r>
            <a:r>
              <a:rPr kumimoji="1" lang="en-US" altLang="ko-KR" sz="1600" dirty="0" err="1" smtClean="0"/>
              <a:t>StreeView</a:t>
            </a:r>
            <a:r>
              <a:rPr kumimoji="1" lang="en-US" altLang="ko-KR" sz="1600" dirty="0" smtClean="0"/>
              <a:t> images that contain text.</a:t>
            </a:r>
          </a:p>
          <a:p>
            <a:r>
              <a:rPr kumimoji="1" lang="en-US" altLang="ko-KR" sz="1600" dirty="0" smtClean="0"/>
              <a:t>Negative set: outdoor scene images in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SUN dataset</a:t>
            </a:r>
          </a:p>
          <a:p>
            <a:r>
              <a:rPr kumimoji="1" lang="en-US" altLang="ko-KR" sz="1600" dirty="0" smtClean="0"/>
              <a:t>Text highlighted without bounding box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annotations.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ko-KR" alt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9912" y="1196752"/>
            <a:ext cx="407099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620" y="3680088"/>
            <a:ext cx="410729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59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General technique called </a:t>
            </a:r>
            <a:r>
              <a:rPr kumimoji="1" lang="en-US" altLang="ko-KR" b="1" dirty="0" smtClean="0"/>
              <a:t>Class Activation Mapping (CAM) </a:t>
            </a:r>
            <a:r>
              <a:rPr kumimoji="1" lang="en-US" altLang="ko-KR" dirty="0"/>
              <a:t>with Global Average Pooling has been proposed</a:t>
            </a:r>
            <a:endParaRPr kumimoji="1" lang="en-US" altLang="ko-KR" dirty="0" smtClean="0"/>
          </a:p>
          <a:p>
            <a:r>
              <a:rPr kumimoji="1" lang="en-US" altLang="ko-KR" dirty="0" smtClean="0"/>
              <a:t>Classification-trained CNNs can learn object localization.</a:t>
            </a:r>
          </a:p>
          <a:p>
            <a:pPr lvl="1"/>
            <a:r>
              <a:rPr kumimoji="1" lang="en-US" altLang="ko-KR" b="1" dirty="0" smtClean="0">
                <a:solidFill>
                  <a:srgbClr val="FF0000"/>
                </a:solidFill>
              </a:rPr>
              <a:t>without bounding box annotations.</a:t>
            </a:r>
          </a:p>
          <a:p>
            <a:r>
              <a:rPr kumimoji="1" lang="en-US" altLang="ko-KR" dirty="0" smtClean="0"/>
              <a:t>CAM is useful to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visualize</a:t>
            </a:r>
            <a:r>
              <a:rPr kumimoji="1" lang="en-US" altLang="ko-KR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dirty="0" smtClean="0"/>
              <a:t>the predicted class scores. 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Highlights discriminative object parts detected by CNN.</a:t>
            </a:r>
          </a:p>
          <a:p>
            <a:r>
              <a:rPr kumimoji="1" lang="en-US" altLang="ko-KR" dirty="0" smtClean="0"/>
              <a:t>Weakly-supervised object localization on ILSVRC benchmark, and GAP-CNN can perform accurate object localization.</a:t>
            </a:r>
          </a:p>
          <a:p>
            <a:r>
              <a:rPr kumimoji="1" lang="en-US" altLang="ko-KR" dirty="0" smtClean="0"/>
              <a:t>CAM localization technique generalized to other visual recognition tasks.</a:t>
            </a:r>
          </a:p>
          <a:p>
            <a:pPr lvl="1"/>
            <a:r>
              <a:rPr kumimoji="1" lang="en-US" altLang="ko-KR" dirty="0" smtClean="0"/>
              <a:t>Generic localizable deep features applicable to various tasks.</a:t>
            </a:r>
          </a:p>
          <a:p>
            <a:pPr lvl="2"/>
            <a:r>
              <a:rPr kumimoji="1" lang="en-US" altLang="ko-KR" dirty="0" smtClean="0"/>
              <a:t>Import object  in scene, concept localization, text detection.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What the CNN is loo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12" y="2132856"/>
            <a:ext cx="9247314" cy="28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392" y="1283568"/>
            <a:ext cx="910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You can try </a:t>
            </a:r>
            <a:r>
              <a:rPr lang="en-US" altLang="ko-KR" sz="2400" dirty="0"/>
              <a:t>it yourself on </a:t>
            </a:r>
            <a:r>
              <a:rPr lang="en-US" altLang="ko-KR" sz="2400" dirty="0">
                <a:hlinkClick r:id="rId2"/>
              </a:rPr>
              <a:t>http://</a:t>
            </a:r>
            <a:r>
              <a:rPr lang="en-US" altLang="ko-KR" sz="2400" dirty="0" smtClean="0">
                <a:hlinkClick r:id="rId2"/>
              </a:rPr>
              <a:t>places.csail.mit.edu/demo.html</a:t>
            </a:r>
            <a:r>
              <a:rPr lang="en-US" altLang="ko-KR" sz="2400" dirty="0" smtClean="0"/>
              <a:t> </a:t>
            </a:r>
          </a:p>
        </p:txBody>
      </p:sp>
      <p:pic>
        <p:nvPicPr>
          <p:cNvPr id="4098" name="Picture 2" descr="C:\Users\CPSLAB\Desktop\신사역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4643339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752" y="1985379"/>
            <a:ext cx="6419850" cy="454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5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798752"/>
            <a:ext cx="8208912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Weakly supervised object localization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Only trained with </a:t>
            </a:r>
            <a:r>
              <a:rPr lang="en-US" altLang="ko-KR" b="1" dirty="0">
                <a:solidFill>
                  <a:srgbClr val="FF0000"/>
                </a:solidFill>
              </a:rPr>
              <a:t>class label </a:t>
            </a:r>
            <a:r>
              <a:rPr lang="en-US" altLang="ko-KR" dirty="0"/>
              <a:t>on image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Yet able to localize object very well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Close to fully supervised learned AlexNet</a:t>
            </a:r>
          </a:p>
        </p:txBody>
      </p:sp>
      <p:pic>
        <p:nvPicPr>
          <p:cNvPr id="5122" name="Picture 2" descr="http://research.microsoft.com/en-us/um/people/jingdw/salientobjectdetection/Salient%20Object%20Detection_files/2_reg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11" y="3429000"/>
            <a:ext cx="7914978" cy="30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gigglehd.com/zbxe/bbs/files/attach/images/262/593/657/001/c0058179_4897c7695ec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7572" y="1262708"/>
            <a:ext cx="3158604" cy="524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5536" y="1801391"/>
            <a:ext cx="8064896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Visualizing the internal representation of CNNs.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Localization by </a:t>
            </a:r>
            <a:r>
              <a:rPr lang="en-US" altLang="ko-KR" b="1" dirty="0">
                <a:solidFill>
                  <a:srgbClr val="FF0000"/>
                </a:solidFill>
              </a:rPr>
              <a:t>Class Activation </a:t>
            </a:r>
            <a:r>
              <a:rPr lang="en-US" altLang="ko-KR" b="1" dirty="0" smtClean="0">
                <a:solidFill>
                  <a:srgbClr val="FF0000"/>
                </a:solidFill>
              </a:rPr>
              <a:t>Map (CAM)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Units activated by some visual pattern within its receptive field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Visualize what activates for the output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in One CNN forward pass.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198" y="3841879"/>
            <a:ext cx="7085604" cy="24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5837732"/>
            <a:ext cx="3315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https://vimeo.com/161429649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156226"/>
            <a:ext cx="7920880" cy="454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1279226"/>
            <a:ext cx="3762081" cy="25019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7652" y="1200815"/>
            <a:ext cx="48063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0">
              <a:buClr>
                <a:schemeClr val="dk1"/>
              </a:buClr>
              <a:buSzPct val="100000"/>
              <a:buNone/>
            </a:pPr>
            <a:r>
              <a:rPr lang="en-US" altLang="ko-KR" sz="2000" dirty="0"/>
              <a:t>Start-Up named after “</a:t>
            </a:r>
            <a:r>
              <a:rPr lang="en-US" altLang="ko-KR" sz="2000" b="1" u="sng" dirty="0">
                <a:solidFill>
                  <a:srgbClr val="0070C0"/>
                </a:solidFill>
              </a:rPr>
              <a:t>L</a:t>
            </a:r>
            <a:r>
              <a:rPr lang="en-US" altLang="ko-KR" sz="2000" b="1" dirty="0">
                <a:solidFill>
                  <a:srgbClr val="0070C0"/>
                </a:solidFill>
              </a:rPr>
              <a:t>earning </a:t>
            </a:r>
            <a:r>
              <a:rPr lang="en-US" altLang="ko-KR" sz="2000" b="1" u="sng" dirty="0" smtClean="0">
                <a:solidFill>
                  <a:srgbClr val="0070C0"/>
                </a:solidFill>
              </a:rPr>
              <a:t>unit</a:t>
            </a:r>
            <a:r>
              <a:rPr lang="en-US" altLang="ko-KR" sz="2000" dirty="0" smtClean="0"/>
              <a:t>”</a:t>
            </a:r>
            <a:endParaRPr lang="en" altLang="ko-KR" sz="2000" dirty="0" smtClean="0"/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altLang="ko-KR" dirty="0" smtClean="0"/>
              <a:t>Data-driven </a:t>
            </a:r>
            <a:r>
              <a:rPr lang="en" altLang="ko-KR" dirty="0"/>
              <a:t>medical image startup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But Medical images lack </a:t>
            </a:r>
            <a:r>
              <a:rPr lang="en-US" altLang="ko-KR" dirty="0" smtClean="0"/>
              <a:t>annotations</a:t>
            </a:r>
            <a:r>
              <a:rPr lang="en-US" altLang="ko-KR" dirty="0"/>
              <a:t>!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Hard to get from doctors.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Annotation effort is too big.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18" y="4077072"/>
            <a:ext cx="8366335" cy="19442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2517" y="6165304"/>
            <a:ext cx="651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Let’s take a look at </a:t>
            </a:r>
            <a:r>
              <a:rPr lang="en-US" altLang="ko-KR" dirty="0" err="1" smtClean="0"/>
              <a:t>Lunit’s</a:t>
            </a:r>
            <a:r>
              <a:rPr lang="en-US" altLang="ko-KR" dirty="0" smtClean="0"/>
              <a:t> presentation slides (</a:t>
            </a:r>
            <a:r>
              <a:rPr lang="en-US" altLang="ko-KR" dirty="0" smtClean="0">
                <a:solidFill>
                  <a:srgbClr val="FF0000"/>
                </a:solidFill>
              </a:rPr>
              <a:t>confidential</a:t>
            </a:r>
            <a:r>
              <a:rPr lang="en-US" altLang="ko-KR" dirty="0" smtClean="0"/>
              <a:t>).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32038</TotalTime>
  <Words>1353</Words>
  <Application>Microsoft Office PowerPoint</Application>
  <PresentationFormat>화면 슬라이드 쇼(4:3)</PresentationFormat>
  <Paragraphs>263</Paragraphs>
  <Slides>31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Weakly Supervised?</vt:lpstr>
      <vt:lpstr>Introduction</vt:lpstr>
      <vt:lpstr>Introduction</vt:lpstr>
      <vt:lpstr>Introduction</vt:lpstr>
      <vt:lpstr>Introduction</vt:lpstr>
      <vt:lpstr>Introduction</vt:lpstr>
      <vt:lpstr>Lunit</vt:lpstr>
      <vt:lpstr>Lunit</vt:lpstr>
      <vt:lpstr>Weakly Supervised Object Localization</vt:lpstr>
      <vt:lpstr>Localization task (ILSVRC)</vt:lpstr>
      <vt:lpstr>Easy approach: localization by classification</vt:lpstr>
      <vt:lpstr>Easy approach: localization by classification</vt:lpstr>
      <vt:lpstr>Related Works</vt:lpstr>
      <vt:lpstr>Architecture</vt:lpstr>
      <vt:lpstr>Class activation map (CAM)</vt:lpstr>
      <vt:lpstr>Class activation map (CAM)</vt:lpstr>
      <vt:lpstr>Results</vt:lpstr>
      <vt:lpstr>GAP vs. GMP</vt:lpstr>
      <vt:lpstr>GAP &amp; GMP</vt:lpstr>
      <vt:lpstr>Experiments!</vt:lpstr>
      <vt:lpstr>AlexNet, VGGnet, GoogLeNet</vt:lpstr>
      <vt:lpstr>Classification</vt:lpstr>
      <vt:lpstr>Localization</vt:lpstr>
      <vt:lpstr>Localization</vt:lpstr>
      <vt:lpstr>Deep Features for Classification</vt:lpstr>
      <vt:lpstr>Deep Features for Localization</vt:lpstr>
      <vt:lpstr>PowerPoint 프레젠테이션</vt:lpstr>
      <vt:lpstr>Scene Recognition + Localization</vt:lpstr>
      <vt:lpstr>Concept localization</vt:lpstr>
      <vt:lpstr>Conclusion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877</cp:revision>
  <dcterms:created xsi:type="dcterms:W3CDTF">2010-03-17T18:05:41Z</dcterms:created>
  <dcterms:modified xsi:type="dcterms:W3CDTF">2016-04-20T05:50:13Z</dcterms:modified>
</cp:coreProperties>
</file>